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Clear Sans Regular Bold" panose="020B0604020202020204" charset="0"/>
      <p:regular r:id="rId22"/>
    </p:embeddedFont>
    <p:embeddedFont>
      <p:font typeface="Gadugi" panose="020B0502040204020203" pitchFamily="34" charset="0"/>
      <p:regular r:id="rId23"/>
      <p:bold r:id="rId24"/>
    </p:embeddedFont>
    <p:embeddedFont>
      <p:font typeface="Wingdings 3" panose="05040102010807070707" pitchFamily="18" charset="2"/>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36" d="100"/>
          <a:sy n="36" d="100"/>
        </p:scale>
        <p:origin x="757"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68673-54E1-40D3-990F-39D559FECC9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BC338AA6-AEC3-4D7F-8EF4-56088E9C4E9E}">
      <dgm:prSet phldrT="[Text]" phldr="1"/>
      <dgm:spPr/>
      <dgm:t>
        <a:bodyPr/>
        <a:lstStyle/>
        <a:p>
          <a:endParaRPr lang="en-IN" dirty="0"/>
        </a:p>
      </dgm:t>
    </dgm:pt>
    <dgm:pt modelId="{17A1F067-088F-40F9-8D95-50AE4CBF69DE}" type="parTrans" cxnId="{D3328245-8DDA-49B0-8493-329461F8A757}">
      <dgm:prSet/>
      <dgm:spPr/>
      <dgm:t>
        <a:bodyPr/>
        <a:lstStyle/>
        <a:p>
          <a:endParaRPr lang="en-IN"/>
        </a:p>
      </dgm:t>
    </dgm:pt>
    <dgm:pt modelId="{5F55A789-903E-4519-A13C-DE9A5C44C0B4}" type="sibTrans" cxnId="{D3328245-8DDA-49B0-8493-329461F8A757}">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1000" r="-21000"/>
          </a:stretch>
        </a:blipFill>
      </dgm:spPr>
      <dgm:t>
        <a:bodyPr/>
        <a:lstStyle/>
        <a:p>
          <a:endParaRPr lang="en-IN"/>
        </a:p>
      </dgm:t>
    </dgm:pt>
    <dgm:pt modelId="{2E9E65CD-BC8E-4FD5-B675-7065D732C118}" type="pres">
      <dgm:prSet presAssocID="{27468673-54E1-40D3-990F-39D559FECC9C}" presName="Name0" presStyleCnt="0">
        <dgm:presLayoutVars>
          <dgm:chMax val="7"/>
          <dgm:chPref val="7"/>
          <dgm:dir/>
        </dgm:presLayoutVars>
      </dgm:prSet>
      <dgm:spPr/>
    </dgm:pt>
    <dgm:pt modelId="{5F230474-5D84-4AED-B735-9DAF9DBA0E73}" type="pres">
      <dgm:prSet presAssocID="{27468673-54E1-40D3-990F-39D559FECC9C}" presName="Name1" presStyleCnt="0"/>
      <dgm:spPr/>
    </dgm:pt>
    <dgm:pt modelId="{1972E4B8-8238-4EF3-8233-34E499B49868}" type="pres">
      <dgm:prSet presAssocID="{5F55A789-903E-4519-A13C-DE9A5C44C0B4}" presName="picture_1" presStyleCnt="0"/>
      <dgm:spPr/>
    </dgm:pt>
    <dgm:pt modelId="{36CFB85B-0E58-439D-A6DC-597563D35F36}" type="pres">
      <dgm:prSet presAssocID="{5F55A789-903E-4519-A13C-DE9A5C44C0B4}" presName="pictureRepeatNode" presStyleLbl="alignImgPlace1" presStyleIdx="0" presStyleCnt="1" custLinFactNeighborX="-27965" custLinFactNeighborY="-15310"/>
      <dgm:spPr/>
    </dgm:pt>
    <dgm:pt modelId="{59E29E35-25AE-449E-9029-5461838055FC}" type="pres">
      <dgm:prSet presAssocID="{BC338AA6-AEC3-4D7F-8EF4-56088E9C4E9E}" presName="text_1" presStyleLbl="node1" presStyleIdx="0" presStyleCnt="0" custFlipHor="1" custScaleX="13443" custScaleY="37441">
        <dgm:presLayoutVars>
          <dgm:bulletEnabled val="1"/>
        </dgm:presLayoutVars>
      </dgm:prSet>
      <dgm:spPr/>
    </dgm:pt>
  </dgm:ptLst>
  <dgm:cxnLst>
    <dgm:cxn modelId="{6BD91564-8AE4-4DF7-A0C9-1372224CBB6B}" type="presOf" srcId="{5F55A789-903E-4519-A13C-DE9A5C44C0B4}" destId="{36CFB85B-0E58-439D-A6DC-597563D35F36}" srcOrd="0" destOrd="0" presId="urn:microsoft.com/office/officeart/2008/layout/CircularPictureCallout"/>
    <dgm:cxn modelId="{D3328245-8DDA-49B0-8493-329461F8A757}" srcId="{27468673-54E1-40D3-990F-39D559FECC9C}" destId="{BC338AA6-AEC3-4D7F-8EF4-56088E9C4E9E}" srcOrd="0" destOrd="0" parTransId="{17A1F067-088F-40F9-8D95-50AE4CBF69DE}" sibTransId="{5F55A789-903E-4519-A13C-DE9A5C44C0B4}"/>
    <dgm:cxn modelId="{ACB79EA9-E396-43A5-99BE-EA950D93E7AB}" type="presOf" srcId="{BC338AA6-AEC3-4D7F-8EF4-56088E9C4E9E}" destId="{59E29E35-25AE-449E-9029-5461838055FC}" srcOrd="0" destOrd="0" presId="urn:microsoft.com/office/officeart/2008/layout/CircularPictureCallout"/>
    <dgm:cxn modelId="{0D9477F7-48F9-4C0D-B437-3C249D20F483}" type="presOf" srcId="{27468673-54E1-40D3-990F-39D559FECC9C}" destId="{2E9E65CD-BC8E-4FD5-B675-7065D732C118}" srcOrd="0" destOrd="0" presId="urn:microsoft.com/office/officeart/2008/layout/CircularPictureCallout"/>
    <dgm:cxn modelId="{F3B7FD17-4112-4435-8719-83C67CE70CFF}" type="presParOf" srcId="{2E9E65CD-BC8E-4FD5-B675-7065D732C118}" destId="{5F230474-5D84-4AED-B735-9DAF9DBA0E73}" srcOrd="0" destOrd="0" presId="urn:microsoft.com/office/officeart/2008/layout/CircularPictureCallout"/>
    <dgm:cxn modelId="{2375613A-48FA-425B-A1B9-4968DAFBA24F}" type="presParOf" srcId="{5F230474-5D84-4AED-B735-9DAF9DBA0E73}" destId="{1972E4B8-8238-4EF3-8233-34E499B49868}" srcOrd="0" destOrd="0" presId="urn:microsoft.com/office/officeart/2008/layout/CircularPictureCallout"/>
    <dgm:cxn modelId="{66E94315-C627-40E7-A667-FED69D3CEF08}" type="presParOf" srcId="{1972E4B8-8238-4EF3-8233-34E499B49868}" destId="{36CFB85B-0E58-439D-A6DC-597563D35F36}" srcOrd="0" destOrd="0" presId="urn:microsoft.com/office/officeart/2008/layout/CircularPictureCallout"/>
    <dgm:cxn modelId="{114D5182-2543-4E1A-8C18-5F4775E99E8A}" type="presParOf" srcId="{5F230474-5D84-4AED-B735-9DAF9DBA0E73}" destId="{59E29E35-25AE-449E-9029-5461838055FC}"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B85B-0E58-439D-A6DC-597563D35F36}">
      <dsp:nvSpPr>
        <dsp:cNvPr id="0" name=""/>
        <dsp:cNvSpPr/>
      </dsp:nvSpPr>
      <dsp:spPr>
        <a:xfrm>
          <a:off x="465502" y="509153"/>
          <a:ext cx="2112560" cy="211256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1000" r="-2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E29E35-25AE-449E-9029-5461838055FC}">
      <dsp:nvSpPr>
        <dsp:cNvPr id="0" name=""/>
        <dsp:cNvSpPr/>
      </dsp:nvSpPr>
      <dsp:spPr>
        <a:xfrm flipH="1">
          <a:off x="2021683" y="2172419"/>
          <a:ext cx="181754" cy="26101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IN" sz="500" kern="1200" dirty="0"/>
        </a:p>
      </dsp:txBody>
      <dsp:txXfrm>
        <a:off x="2021683" y="2172419"/>
        <a:ext cx="181754" cy="26101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Tanuj Sharma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content</a:t>
            </a:r>
          </a:p>
          <a:p>
            <a:pPr lvl="0"/>
            <a:r>
              <a:rPr lang="en-US" dirty="0"/>
              <a:t>- We also found that Healthy Eating was the third most popular, perhaps people nowadays want to be healthy to tackle new viruses. This presents a massive opportunity for Social Buzz to ride on this global event, as all eyes will be on it.</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Tanuj Sharma,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May,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almost 75000. It is very interesting to see both food and healthy eating within the top 5, it really shows what people enjoy consuming as content. But also interesting to see science and technology too. Clearly users favor "real-life" content on this platform.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contribution of top 10 names who have the highest popularity score in every category by which you can decide which category gain most views by the people and what people type of content people want to see from the top 10 names.</a:t>
            </a:r>
          </a:p>
          <a:p>
            <a:pPr lvl="0"/>
            <a:endParaRPr lang="en-US" dirty="0"/>
          </a:p>
          <a:p>
            <a:pPr lvl="0"/>
            <a:r>
              <a:rPr lang="en-US" dirty="0"/>
              <a:t>It also shows that people give more positive response then the negative and neutral to the content uploaded by the users of Social Buzz. Hence it’s also proved that content creator of Social Buzz maintain the nice image of themselves and Social Buzz in the public.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6318" y="1028699"/>
            <a:ext cx="12001500" cy="4457702"/>
          </a:xfrm>
        </p:spPr>
        <p:txBody>
          <a:bodyPr anchor="b">
            <a:normAutofit/>
          </a:bodyPr>
          <a:lstStyle>
            <a:lvl1pPr algn="l">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1026318" y="5765801"/>
            <a:ext cx="9601200" cy="2921000"/>
          </a:xfrm>
        </p:spPr>
        <p:txBody>
          <a:bodyPr anchor="t">
            <a:normAutofit/>
          </a:bodyPr>
          <a:lstStyle>
            <a:lvl1pPr marL="0" indent="0" algn="l">
              <a:buNone/>
              <a:defRPr sz="3150">
                <a:solidFill>
                  <a:schemeClr val="bg2">
                    <a:lumMod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flipH="1">
            <a:off x="12342018" y="12701"/>
            <a:ext cx="5715000" cy="5715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9162256" y="137318"/>
            <a:ext cx="9120983" cy="912098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853738" y="342900"/>
            <a:ext cx="7429500" cy="7429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1003756" y="48418"/>
            <a:ext cx="7279484" cy="727948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1768140" y="914402"/>
            <a:ext cx="6515099" cy="65150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6938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028700" y="800100"/>
            <a:ext cx="16228218" cy="46863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16" name="Text Placeholder 9"/>
          <p:cNvSpPr>
            <a:spLocks noGrp="1"/>
          </p:cNvSpPr>
          <p:nvPr>
            <p:ph type="body" sz="quarter" idx="14"/>
          </p:nvPr>
        </p:nvSpPr>
        <p:spPr>
          <a:xfrm>
            <a:off x="1371603" y="5765801"/>
            <a:ext cx="12456315" cy="685800"/>
          </a:xfrm>
        </p:spPr>
        <p:txBody>
          <a:bodyPr anchor="t">
            <a:normAutofit/>
          </a:bodyPr>
          <a:lstStyle>
            <a:lvl1pPr marL="0" indent="0">
              <a:buFontTx/>
              <a:buNone/>
              <a:defRPr sz="24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65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anchor="ctr">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8" y="6172200"/>
            <a:ext cx="12803982" cy="2819400"/>
          </a:xfrm>
        </p:spPr>
        <p:txBody>
          <a:bodyPr anchor="ctr">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338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1028700"/>
            <a:ext cx="13716002"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69318" y="5143500"/>
            <a:ext cx="12801600"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26320" y="6451601"/>
            <a:ext cx="12801600" cy="2527298"/>
          </a:xfrm>
        </p:spPr>
        <p:txBody>
          <a:bodyPr anchor="ctr">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295893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6318" y="5143500"/>
            <a:ext cx="12801600" cy="2546100"/>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7" y="7699472"/>
            <a:ext cx="12803985" cy="1290600"/>
          </a:xfrm>
        </p:spPr>
        <p:txBody>
          <a:bodyPr anchor="t">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8182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20" y="1028700"/>
            <a:ext cx="13716000"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6319" y="5892801"/>
            <a:ext cx="12801602" cy="1574799"/>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467600"/>
            <a:ext cx="12801602" cy="1524000"/>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2" name="TextBox 11"/>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342260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6318" y="5892801"/>
            <a:ext cx="12801600" cy="1257300"/>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150098"/>
            <a:ext cx="12801602" cy="1841501"/>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1568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7427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27818" y="1028700"/>
            <a:ext cx="3086100" cy="6858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028700"/>
            <a:ext cx="11734800" cy="79629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586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202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6317" y="3009900"/>
            <a:ext cx="12801602" cy="3422400"/>
          </a:xfrm>
        </p:spPr>
        <p:txBody>
          <a:bodyPr anchor="b">
            <a:normAutofit/>
          </a:bodyPr>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026320" y="6743700"/>
            <a:ext cx="12801600" cy="2247900"/>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733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6317" y="1028701"/>
            <a:ext cx="7406483" cy="5422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12200" y="1028702"/>
            <a:ext cx="7401719" cy="54228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7667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58121" y="1028700"/>
            <a:ext cx="697468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6317" y="1905794"/>
            <a:ext cx="7406483"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18599" y="1028700"/>
            <a:ext cx="699770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09818" y="1893093"/>
            <a:ext cx="7393782"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180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9720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3569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27518" y="1028700"/>
            <a:ext cx="5486400"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1026318" y="1028700"/>
            <a:ext cx="8915402" cy="79629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27518" y="3314699"/>
            <a:ext cx="5486400" cy="3136901"/>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1785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218" y="2171700"/>
            <a:ext cx="9029700" cy="17145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483518" y="1371600"/>
            <a:ext cx="4921461" cy="6858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084218" y="4165600"/>
            <a:ext cx="9032082" cy="30734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515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3810454" y="4445000"/>
            <a:ext cx="4472787" cy="4813301"/>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026318" y="6730998"/>
            <a:ext cx="12801600" cy="22606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6318" y="1028701"/>
            <a:ext cx="12801600" cy="54229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856618" y="9258301"/>
            <a:ext cx="2400300" cy="547688"/>
          </a:xfrm>
          <a:prstGeom prst="rect">
            <a:avLst/>
          </a:prstGeom>
        </p:spPr>
        <p:txBody>
          <a:bodyPr vert="horz" lIns="91440" tIns="45720" rIns="91440" bIns="45720" rtlCol="0" anchor="t"/>
          <a:lstStyle>
            <a:lvl1pPr algn="r">
              <a:defRPr sz="1500" b="0" i="0">
                <a:solidFill>
                  <a:schemeClr val="bg2">
                    <a:lumMod val="50000"/>
                  </a:schemeClr>
                </a:solidFill>
                <a:effectLst/>
                <a:latin typeface="+mn-lt"/>
              </a:defRPr>
            </a:lvl1pPr>
          </a:lstStyle>
          <a:p>
            <a:fld id="{1D8BD707-D9CF-40AE-B4C6-C98DA3205C09}" type="datetimeFigureOut">
              <a:rPr lang="en-US" smtClean="0"/>
              <a:pPr/>
              <a:t>12/14/2021</a:t>
            </a:fld>
            <a:endParaRPr lang="en-US"/>
          </a:p>
        </p:txBody>
      </p:sp>
      <p:sp>
        <p:nvSpPr>
          <p:cNvPr id="5" name="Footer Placeholder 4"/>
          <p:cNvSpPr>
            <a:spLocks noGrp="1"/>
          </p:cNvSpPr>
          <p:nvPr>
            <p:ph type="ftr" sz="quarter" idx="3"/>
          </p:nvPr>
        </p:nvSpPr>
        <p:spPr>
          <a:xfrm>
            <a:off x="1026318" y="9258301"/>
            <a:ext cx="11315700" cy="547688"/>
          </a:xfrm>
          <a:prstGeom prst="rect">
            <a:avLst/>
          </a:prstGeom>
        </p:spPr>
        <p:txBody>
          <a:bodyPr vert="horz" lIns="91440" tIns="45720" rIns="91440" bIns="45720" rtlCol="0" anchor="t"/>
          <a:lstStyle>
            <a:lvl1pPr algn="l">
              <a:defRPr sz="15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5544801" y="8367713"/>
            <a:ext cx="1713368" cy="1004888"/>
          </a:xfrm>
          <a:prstGeom prst="rect">
            <a:avLst/>
          </a:prstGeom>
        </p:spPr>
        <p:txBody>
          <a:bodyPr vert="horz" lIns="91440" tIns="45720" rIns="91440" bIns="45720" rtlCol="0" anchor="b"/>
          <a:lstStyle>
            <a:lvl1pPr algn="r">
              <a:defRPr sz="4800" b="0" i="0">
                <a:solidFill>
                  <a:schemeClr val="bg2">
                    <a:lumMod val="50000"/>
                  </a:schemeClr>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407294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3000" kern="1200" cap="none">
          <a:solidFill>
            <a:schemeClr val="bg2">
              <a:lumMod val="7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700" kern="1200" cap="none">
          <a:solidFill>
            <a:schemeClr val="bg2">
              <a:lumMod val="7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6.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7.png"/><Relationship Id="rId7" Type="http://schemas.openxmlformats.org/officeDocument/2006/relationships/image" Target="../media/image16.jpeg"/><Relationship Id="rId12"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diagramColors" Target="../diagrams/colors1.xml"/><Relationship Id="rId5" Type="http://schemas.openxmlformats.org/officeDocument/2006/relationships/image" Target="../media/image14.jpeg"/><Relationship Id="rId10" Type="http://schemas.openxmlformats.org/officeDocument/2006/relationships/diagramQuickStyle" Target="../diagrams/quickStyle1.xml"/><Relationship Id="rId4" Type="http://schemas.openxmlformats.org/officeDocument/2006/relationships/image" Target="../media/image8.sv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36983" y="57150"/>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699730" y="3305349"/>
            <a:ext cx="6529869" cy="1365567"/>
          </a:xfrm>
          <a:prstGeom prst="rect">
            <a:avLst/>
          </a:prstGeom>
        </p:spPr>
        <p:txBody>
          <a:bodyPr wrap="square" lIns="0" tIns="0" rIns="0" bIns="0" rtlCol="0" anchor="t">
            <a:spAutoFit/>
          </a:bodyPr>
          <a:lstStyle/>
          <a:p>
            <a:pPr algn="ctr">
              <a:lnSpc>
                <a:spcPts val="11059"/>
              </a:lnSpc>
            </a:pPr>
            <a:r>
              <a:rPr lang="en-US" sz="8800" spc="-105" dirty="0">
                <a:solidFill>
                  <a:srgbClr val="FFFFFF"/>
                </a:solidFill>
                <a:latin typeface="Graphik Regular" panose="020B0503030202060203" pitchFamily="34" charset="0"/>
              </a:rPr>
              <a:t>[</a:t>
            </a:r>
            <a:r>
              <a:rPr lang="en-US" sz="8800" spc="-105" dirty="0">
                <a:latin typeface="Graphik Regular" panose="020B0503030202060203" pitchFamily="34" charset="0"/>
              </a:rPr>
              <a:t>Data Analysis</a:t>
            </a:r>
            <a:r>
              <a:rPr lang="en-US" sz="8800" spc="-105" dirty="0">
                <a:solidFill>
                  <a:srgbClr val="FFFFFF"/>
                </a:solidFill>
                <a:latin typeface="Graphik Regular" panose="020B0503030202060203" pitchFamily="34"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6" name="Group 11">
            <a:extLst>
              <a:ext uri="{FF2B5EF4-FFF2-40B4-BE49-F238E27FC236}">
                <a16:creationId xmlns:a16="http://schemas.microsoft.com/office/drawing/2014/main" id="{B042DEBB-36A3-404D-9466-0D4B4F6606B5}"/>
              </a:ext>
            </a:extLst>
          </p:cNvPr>
          <p:cNvGrpSpPr/>
          <p:nvPr/>
        </p:nvGrpSpPr>
        <p:grpSpPr>
          <a:xfrm>
            <a:off x="11650539" y="1589542"/>
            <a:ext cx="5677467" cy="1555178"/>
            <a:chOff x="0" y="-47625"/>
            <a:chExt cx="7569956" cy="2073571"/>
          </a:xfrm>
        </p:grpSpPr>
        <p:sp>
          <p:nvSpPr>
            <p:cNvPr id="27" name="TextBox 12">
              <a:extLst>
                <a:ext uri="{FF2B5EF4-FFF2-40B4-BE49-F238E27FC236}">
                  <a16:creationId xmlns:a16="http://schemas.microsoft.com/office/drawing/2014/main" id="{80260174-064C-4F45-8675-D3EBB1DB2731}"/>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28" name="TextBox 13">
              <a:extLst>
                <a:ext uri="{FF2B5EF4-FFF2-40B4-BE49-F238E27FC236}">
                  <a16:creationId xmlns:a16="http://schemas.microsoft.com/office/drawing/2014/main" id="{4AC81FB4-4768-4CBF-A139-30659A530138}"/>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sp>
        <p:nvSpPr>
          <p:cNvPr id="30" name="TextBox 9">
            <a:extLst>
              <a:ext uri="{FF2B5EF4-FFF2-40B4-BE49-F238E27FC236}">
                <a16:creationId xmlns:a16="http://schemas.microsoft.com/office/drawing/2014/main" id="{BEBDDFDC-6AC9-48FD-A612-CB6DA1376143}"/>
              </a:ext>
            </a:extLst>
          </p:cNvPr>
          <p:cNvSpPr txBox="1"/>
          <p:nvPr/>
        </p:nvSpPr>
        <p:spPr>
          <a:xfrm>
            <a:off x="11734233" y="4004299"/>
            <a:ext cx="5677467" cy="338779"/>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sp>
        <p:nvSpPr>
          <p:cNvPr id="31" name="TextBox 30">
            <a:extLst>
              <a:ext uri="{FF2B5EF4-FFF2-40B4-BE49-F238E27FC236}">
                <a16:creationId xmlns:a16="http://schemas.microsoft.com/office/drawing/2014/main" id="{77B8BB94-8271-4AB9-ADF9-4BD4CC9A8857}"/>
              </a:ext>
            </a:extLst>
          </p:cNvPr>
          <p:cNvSpPr txBox="1"/>
          <p:nvPr/>
        </p:nvSpPr>
        <p:spPr>
          <a:xfrm>
            <a:off x="11581833" y="4324028"/>
            <a:ext cx="6400800" cy="1797928"/>
          </a:xfrm>
          <a:prstGeom prst="rect">
            <a:avLst/>
          </a:prstGeom>
          <a:noFill/>
        </p:spPr>
        <p:txBody>
          <a:bodyPr wrap="square">
            <a:spAutoFit/>
          </a:bodyPr>
          <a:lstStyle/>
          <a:p>
            <a:pPr>
              <a:lnSpc>
                <a:spcPts val="2660"/>
              </a:lnSpc>
            </a:pPr>
            <a:r>
              <a:rPr lang="en-US" sz="20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grpSp>
        <p:nvGrpSpPr>
          <p:cNvPr id="32" name="Group 14">
            <a:extLst>
              <a:ext uri="{FF2B5EF4-FFF2-40B4-BE49-F238E27FC236}">
                <a16:creationId xmlns:a16="http://schemas.microsoft.com/office/drawing/2014/main" id="{8D8DBEA3-63C6-45AC-B850-A66823CC71A0}"/>
              </a:ext>
            </a:extLst>
          </p:cNvPr>
          <p:cNvGrpSpPr/>
          <p:nvPr/>
        </p:nvGrpSpPr>
        <p:grpSpPr>
          <a:xfrm>
            <a:off x="11581833" y="7134257"/>
            <a:ext cx="5677467" cy="2119160"/>
            <a:chOff x="0" y="-47625"/>
            <a:chExt cx="7569956" cy="2134889"/>
          </a:xfrm>
        </p:grpSpPr>
        <p:sp>
          <p:nvSpPr>
            <p:cNvPr id="33" name="TextBox 15">
              <a:extLst>
                <a:ext uri="{FF2B5EF4-FFF2-40B4-BE49-F238E27FC236}">
                  <a16:creationId xmlns:a16="http://schemas.microsoft.com/office/drawing/2014/main" id="{E633AFA7-EEE9-4CBB-891F-75B6D983FFD1}"/>
                </a:ext>
              </a:extLst>
            </p:cNvPr>
            <p:cNvSpPr txBox="1"/>
            <p:nvPr/>
          </p:nvSpPr>
          <p:spPr>
            <a:xfrm>
              <a:off x="0" y="691990"/>
              <a:ext cx="7569956" cy="1395274"/>
            </a:xfrm>
            <a:prstGeom prst="rect">
              <a:avLst/>
            </a:prstGeom>
          </p:spPr>
          <p:txBody>
            <a:bodyPr lIns="0" tIns="0" rIns="0" bIns="0" rtlCol="0" anchor="t">
              <a:spAutoFit/>
            </a:bodyPr>
            <a:lstStyle/>
            <a:p>
              <a:pPr>
                <a:lnSpc>
                  <a:spcPts val="2660"/>
                </a:lnSpc>
              </a:pPr>
              <a:r>
                <a:rPr lang="en-US" sz="24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44E4386B-D3A5-4CBA-B56E-92C01EBE850D}"/>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6" name="Cloud Callout 23">
            <a:extLst>
              <a:ext uri="{FF2B5EF4-FFF2-40B4-BE49-F238E27FC236}">
                <a16:creationId xmlns:a16="http://schemas.microsoft.com/office/drawing/2014/main" id="{07611AD1-119B-4B5C-95DA-CD2832AAC9E9}"/>
              </a:ext>
            </a:extLst>
          </p:cNvPr>
          <p:cNvSpPr/>
          <p:nvPr/>
        </p:nvSpPr>
        <p:spPr>
          <a:xfrm>
            <a:off x="1581031" y="4456564"/>
            <a:ext cx="1676400" cy="1373871"/>
          </a:xfrm>
          <a:prstGeom prst="cloudCallo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Gadugi" panose="020B0502040204020203" pitchFamily="34" charset="0"/>
              <a:ea typeface="Gadugi"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190383" y="3458349"/>
            <a:ext cx="3965195"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
        <p:nvSpPr>
          <p:cNvPr id="32" name="TextBox 31">
            <a:extLst>
              <a:ext uri="{FF2B5EF4-FFF2-40B4-BE49-F238E27FC236}">
                <a16:creationId xmlns:a16="http://schemas.microsoft.com/office/drawing/2014/main" id="{E5891F66-D3C1-4475-8A22-38AB4D5F0304}"/>
              </a:ext>
            </a:extLst>
          </p:cNvPr>
          <p:cNvSpPr txBox="1"/>
          <p:nvPr/>
        </p:nvSpPr>
        <p:spPr>
          <a:xfrm>
            <a:off x="1866476" y="3458349"/>
            <a:ext cx="7772400" cy="4667368"/>
          </a:xfrm>
          <a:prstGeom prst="rect">
            <a:avLst/>
          </a:prstGeom>
          <a:solidFill>
            <a:schemeClr val="bg1"/>
          </a:solidFill>
          <a:ln w="57150">
            <a:solidFill>
              <a:schemeClr val="tx1"/>
            </a:solidFill>
          </a:ln>
          <a:effectLst>
            <a:glow rad="63500">
              <a:schemeClr val="accent5">
                <a:satMod val="175000"/>
                <a:alpha val="40000"/>
              </a:schemeClr>
            </a:glow>
            <a:outerShdw blurRad="152400" dist="317500" dir="5400000" sx="90000" sy="-19000" rotWithShape="0">
              <a:prstClr val="black">
                <a:alpha val="15000"/>
              </a:prst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nSpc>
                <a:spcPts val="9600"/>
              </a:lnSpc>
            </a:pPr>
            <a:r>
              <a:rPr lang="en-US" sz="8000" spc="-80" dirty="0">
                <a:highlight>
                  <a:srgbClr val="000000"/>
                </a:highlight>
                <a:latin typeface="Graphik Regular" panose="020B0503030202060203" pitchFamily="34" charset="0"/>
              </a:rPr>
              <a:t>Today's agenda</a:t>
            </a:r>
          </a:p>
          <a:p>
            <a:pPr>
              <a:lnSpc>
                <a:spcPts val="9600"/>
              </a:lnSpc>
            </a:pPr>
            <a:endParaRPr lang="en-US" sz="1200" spc="-80" dirty="0">
              <a:highlight>
                <a:srgbClr val="000000"/>
              </a:highlight>
              <a:latin typeface="Graphik Regular" panose="020B0503030202060203" pitchFamily="34" charset="0"/>
            </a:endParaRPr>
          </a:p>
          <a:p>
            <a:pPr>
              <a:lnSpc>
                <a:spcPts val="2660"/>
              </a:lnSpc>
            </a:pPr>
            <a:r>
              <a:rPr lang="en-US" sz="3600" spc="-19" dirty="0">
                <a:highlight>
                  <a:srgbClr val="000000"/>
                </a:highlight>
                <a:latin typeface="Graphik Regular" panose="020B0503030202060203" pitchFamily="34" charset="0"/>
              </a:rPr>
              <a:t>Project recap</a:t>
            </a:r>
          </a:p>
          <a:p>
            <a:pPr>
              <a:lnSpc>
                <a:spcPts val="2660"/>
              </a:lnSpc>
            </a:pPr>
            <a:r>
              <a:rPr lang="en-US" sz="3600" spc="-19" dirty="0">
                <a:highlight>
                  <a:srgbClr val="000000"/>
                </a:highlight>
                <a:latin typeface="Graphik Regular" panose="020B0503030202060203" pitchFamily="34" charset="0"/>
              </a:rPr>
              <a:t>Problem</a:t>
            </a:r>
          </a:p>
          <a:p>
            <a:pPr>
              <a:lnSpc>
                <a:spcPts val="2660"/>
              </a:lnSpc>
            </a:pPr>
            <a:r>
              <a:rPr lang="en-US" sz="3600" spc="-19" dirty="0">
                <a:highlight>
                  <a:srgbClr val="000000"/>
                </a:highlight>
                <a:latin typeface="Graphik Regular" panose="020B0503030202060203" pitchFamily="34" charset="0"/>
              </a:rPr>
              <a:t>The Analytics team</a:t>
            </a:r>
          </a:p>
          <a:p>
            <a:pPr>
              <a:lnSpc>
                <a:spcPts val="2660"/>
              </a:lnSpc>
            </a:pPr>
            <a:r>
              <a:rPr lang="en-US" sz="3600" spc="-19" dirty="0">
                <a:highlight>
                  <a:srgbClr val="000000"/>
                </a:highlight>
                <a:latin typeface="Graphik Regular" panose="020B0503030202060203" pitchFamily="34" charset="0"/>
              </a:rPr>
              <a:t>Process</a:t>
            </a:r>
          </a:p>
          <a:p>
            <a:pPr>
              <a:lnSpc>
                <a:spcPts val="2660"/>
              </a:lnSpc>
            </a:pPr>
            <a:r>
              <a:rPr lang="en-US" sz="3600" spc="-19" dirty="0">
                <a:highlight>
                  <a:srgbClr val="000000"/>
                </a:highlight>
                <a:latin typeface="Graphik Regular" panose="020B0503030202060203" pitchFamily="34" charset="0"/>
              </a:rPr>
              <a:t>Insights</a:t>
            </a:r>
          </a:p>
          <a:p>
            <a:pPr>
              <a:lnSpc>
                <a:spcPts val="2660"/>
              </a:lnSpc>
            </a:pPr>
            <a:r>
              <a:rPr lang="en-US" sz="3600" spc="-19" dirty="0">
                <a:highlight>
                  <a:srgbClr val="000000"/>
                </a:highlight>
                <a:latin typeface="Graphik Regular" panose="020B0503030202060203" pitchFamily="34" charset="0"/>
              </a:rPr>
              <a:t>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113" y="45125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descr="Social Buzz is a fast growing technology unicorn that need to adapt quickly to it's global scale. Accenture has begun a 3 month POC focusing on these tasks:&#10;&#10;An audit of Social Buzz's big data practice&#10;Recommendations for a successful IPO&#10;Analysis to find Social Buzz's top 5 most popular categories of content &#10;">
            <a:extLst>
              <a:ext uri="{C183D7F6-B498-43B3-948B-1728B52AA6E4}">
                <adec:decorative xmlns:adec="http://schemas.microsoft.com/office/drawing/2017/decorative" val="0"/>
              </a:ext>
            </a:extLst>
          </p:cNvPr>
          <p:cNvSpPr/>
          <p:nvPr/>
        </p:nvSpPr>
        <p:spPr>
          <a:xfrm>
            <a:off x="7873373" y="2447775"/>
            <a:ext cx="10036904" cy="5237546"/>
          </a:xfrm>
          <a:prstGeom prst="rect">
            <a:avLst/>
          </a:prstGeom>
          <a:solidFill>
            <a:schemeClr val="bg1"/>
          </a:solidFill>
        </p:spPr>
        <p:txBody>
          <a:bodyPr anchor="ctr"/>
          <a:lstStyle/>
          <a:p>
            <a:pPr algn="ctr">
              <a:lnSpc>
                <a:spcPts val="2660"/>
              </a:lnSpc>
            </a:pPr>
            <a:r>
              <a:rPr lang="en-US" sz="2400" spc="-19" dirty="0">
                <a:latin typeface="Arial" panose="020B0604020202020204" pitchFamily="34" charset="0"/>
                <a:cs typeface="Arial" panose="020B0604020202020204" pitchFamily="34" charset="0"/>
              </a:rPr>
              <a:t>Social Buzz is a fast growing technology unicorn that need to adapt quickly to it's global scale. Accenture has begun a 3 month POC focusing on these tasks:</a:t>
            </a:r>
          </a:p>
          <a:p>
            <a:pPr algn="ctr">
              <a:lnSpc>
                <a:spcPts val="2660"/>
              </a:lnSpc>
            </a:pPr>
            <a:endParaRPr lang="en-US" sz="2400" spc="-19" dirty="0">
              <a:latin typeface="Arial" panose="020B0604020202020204" pitchFamily="34" charset="0"/>
              <a:cs typeface="Arial" panose="020B0604020202020204" pitchFamily="34" charset="0"/>
            </a:endParaRPr>
          </a:p>
          <a:p>
            <a:pPr marL="410211" lvl="1" indent="-205106">
              <a:lnSpc>
                <a:spcPts val="2660"/>
              </a:lnSpc>
              <a:buFont typeface="Arial"/>
              <a:buChar char="•"/>
            </a:pPr>
            <a:r>
              <a:rPr lang="en-US" sz="2400" spc="-19" dirty="0">
                <a:latin typeface="Arial" panose="020B0604020202020204" pitchFamily="34" charset="0"/>
                <a:cs typeface="Arial" panose="020B0604020202020204" pitchFamily="34" charset="0"/>
              </a:rPr>
              <a:t>An audit of Social Buzz's big data practice</a:t>
            </a:r>
          </a:p>
          <a:p>
            <a:pPr marL="410211" lvl="1" indent="-205106">
              <a:lnSpc>
                <a:spcPts val="2660"/>
              </a:lnSpc>
              <a:buFont typeface="Arial"/>
              <a:buChar char="•"/>
            </a:pPr>
            <a:r>
              <a:rPr lang="en-US" sz="2400" spc="-19" dirty="0">
                <a:latin typeface="Arial" panose="020B0604020202020204" pitchFamily="34" charset="0"/>
                <a:cs typeface="Arial" panose="020B0604020202020204" pitchFamily="34" charset="0"/>
              </a:rPr>
              <a:t>Recommendations for a successful IPO</a:t>
            </a:r>
          </a:p>
          <a:p>
            <a:pPr marL="410210" lvl="1" indent="-205105">
              <a:lnSpc>
                <a:spcPts val="2660"/>
              </a:lnSpc>
              <a:buFont typeface="Arial"/>
              <a:buChar char="•"/>
            </a:pPr>
            <a:r>
              <a:rPr lang="en-US" sz="2400" spc="-19" dirty="0">
                <a:latin typeface="Arial" panose="020B0604020202020204" pitchFamily="34" charset="0"/>
                <a:cs typeface="Arial" panose="020B0604020202020204" pitchFamily="34" charset="0"/>
              </a:rPr>
              <a:t>Analysis to find Social Buzz's top 5 most popular categories of content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419469"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3186" y="-80800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descr="A person writing on a chalkboard&#10;&#10;Description automatically generated">
            <a:extLst>
              <a:ext uri="{C183D7F6-B498-43B3-948B-1728B52AA6E4}">
                <adec:decorative xmlns:adec="http://schemas.microsoft.com/office/drawing/2017/decorative" val="0"/>
              </a:ext>
            </a:extLst>
          </p:cNvPr>
          <p:cNvPicPr>
            <a:picLocks noChangeAspect="1"/>
          </p:cNvPicPr>
          <p:nvPr/>
        </p:nvPicPr>
        <p:blipFill>
          <a:blip r:embed="rId9"/>
          <a:srcRect l="24693" r="24693"/>
          <a:stretch>
            <a:fillRect/>
          </a:stretch>
        </p:blipFill>
        <p:spPr>
          <a:xfrm>
            <a:off x="10945750" y="1028700"/>
            <a:ext cx="6251816" cy="8229600"/>
          </a:xfrm>
          <a:prstGeom prst="rect">
            <a:avLst/>
          </a:prstGeom>
        </p:spPr>
      </p:pic>
      <p:sp>
        <p:nvSpPr>
          <p:cNvPr id="21" name="TextBox 21"/>
          <p:cNvSpPr txBox="1"/>
          <p:nvPr/>
        </p:nvSpPr>
        <p:spPr>
          <a:xfrm>
            <a:off x="3069738" y="2308952"/>
            <a:ext cx="6074262"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7" name="TextBox 26">
            <a:extLst>
              <a:ext uri="{FF2B5EF4-FFF2-40B4-BE49-F238E27FC236}">
                <a16:creationId xmlns:a16="http://schemas.microsoft.com/office/drawing/2014/main" id="{2E2826C1-BD87-40DE-AC19-5E8D78C095F4}"/>
              </a:ext>
            </a:extLst>
          </p:cNvPr>
          <p:cNvSpPr txBox="1"/>
          <p:nvPr/>
        </p:nvSpPr>
        <p:spPr>
          <a:xfrm>
            <a:off x="3581401" y="4419599"/>
            <a:ext cx="5513194" cy="1384995"/>
          </a:xfrm>
          <a:prstGeom prst="rect">
            <a:avLst/>
          </a:prstGeom>
          <a:noFill/>
        </p:spPr>
        <p:txBody>
          <a:bodyPr wrap="square" rtlCol="0">
            <a:spAutoFit/>
          </a:bodyPr>
          <a:lstStyle/>
          <a:p>
            <a:r>
              <a:rPr lang="en-US" sz="2800"/>
              <a:t>Receiving over 1Lakh posts everyday which sum up to 3.7Million posts every year</a:t>
            </a:r>
            <a:endParaRPr lang="en-IN" sz="2800" dirty="0"/>
          </a:p>
        </p:txBody>
      </p:sp>
      <p:sp>
        <p:nvSpPr>
          <p:cNvPr id="28" name="Oval 27">
            <a:extLst>
              <a:ext uri="{FF2B5EF4-FFF2-40B4-BE49-F238E27FC236}">
                <a16:creationId xmlns:a16="http://schemas.microsoft.com/office/drawing/2014/main" id="{AC67829F-45B0-4B4D-BBF8-0495FA1D4396}"/>
              </a:ext>
            </a:extLst>
          </p:cNvPr>
          <p:cNvSpPr/>
          <p:nvPr/>
        </p:nvSpPr>
        <p:spPr>
          <a:xfrm>
            <a:off x="3581401" y="5763138"/>
            <a:ext cx="5333999" cy="3152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a:t>how to capitalize on it when there is so much?</a:t>
            </a:r>
            <a:endParaRPr lang="en-US"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aphicFrame>
        <p:nvGraphicFramePr>
          <p:cNvPr id="34" name="Diagram 33">
            <a:extLst>
              <a:ext uri="{FF2B5EF4-FFF2-40B4-BE49-F238E27FC236}">
                <a16:creationId xmlns:a16="http://schemas.microsoft.com/office/drawing/2014/main" id="{C8C8AA96-6B3F-4396-B881-AD20306C6FA2}"/>
              </a:ext>
            </a:extLst>
          </p:cNvPr>
          <p:cNvGraphicFramePr/>
          <p:nvPr>
            <p:extLst>
              <p:ext uri="{D42A27DB-BD31-4B8C-83A1-F6EECF244321}">
                <p14:modId xmlns:p14="http://schemas.microsoft.com/office/powerpoint/2010/main" val="1536249566"/>
              </p:ext>
            </p:extLst>
          </p:nvPr>
        </p:nvGraphicFramePr>
        <p:xfrm>
          <a:off x="10994141" y="6509266"/>
          <a:ext cx="4225121" cy="3777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3" name="Group 32">
            <a:extLst>
              <a:ext uri="{FF2B5EF4-FFF2-40B4-BE49-F238E27FC236}">
                <a16:creationId xmlns:a16="http://schemas.microsoft.com/office/drawing/2014/main" id="{C17D0BC6-DD9E-44AA-9607-EC688B03BD1B}"/>
              </a:ext>
            </a:extLst>
          </p:cNvPr>
          <p:cNvGrpSpPr/>
          <p:nvPr/>
        </p:nvGrpSpPr>
        <p:grpSpPr>
          <a:xfrm>
            <a:off x="14510148" y="1621508"/>
            <a:ext cx="2616047" cy="1120604"/>
            <a:chOff x="0" y="-47625"/>
            <a:chExt cx="3488063" cy="1494140"/>
          </a:xfrm>
        </p:grpSpPr>
        <p:sp>
          <p:nvSpPr>
            <p:cNvPr id="35" name="TextBox 33">
              <a:extLst>
                <a:ext uri="{FF2B5EF4-FFF2-40B4-BE49-F238E27FC236}">
                  <a16:creationId xmlns:a16="http://schemas.microsoft.com/office/drawing/2014/main" id="{55614A67-492D-45C4-B657-5568096111CA}"/>
                </a:ext>
              </a:extLst>
            </p:cNvPr>
            <p:cNvSpPr txBox="1"/>
            <p:nvPr/>
          </p:nvSpPr>
          <p:spPr>
            <a:xfrm>
              <a:off x="0" y="564990"/>
              <a:ext cx="3488063" cy="881525"/>
            </a:xfrm>
            <a:prstGeom prst="rect">
              <a:avLst/>
            </a:prstGeom>
          </p:spPr>
          <p:txBody>
            <a:bodyPr lIns="0" tIns="0" rIns="0" bIns="0" rtlCol="0" anchor="t">
              <a:spAutoFit/>
            </a:bodyPr>
            <a:lstStyle/>
            <a:p>
              <a:pPr>
                <a:lnSpc>
                  <a:spcPts val="2660"/>
                </a:lnSpc>
              </a:pPr>
              <a:r>
                <a:rPr lang="en-US" sz="2000" spc="-19" dirty="0">
                  <a:solidFill>
                    <a:schemeClr val="bg1"/>
                  </a:solidFill>
                  <a:latin typeface="Gadugi" panose="020B0502040204020203" pitchFamily="34" charset="0"/>
                  <a:ea typeface="Gadugi" panose="020B0502040204020203" pitchFamily="34" charset="0"/>
                </a:rPr>
                <a:t>Chief Technology Architect</a:t>
              </a:r>
            </a:p>
          </p:txBody>
        </p:sp>
        <p:sp>
          <p:nvSpPr>
            <p:cNvPr id="36" name="TextBox 34">
              <a:extLst>
                <a:ext uri="{FF2B5EF4-FFF2-40B4-BE49-F238E27FC236}">
                  <a16:creationId xmlns:a16="http://schemas.microsoft.com/office/drawing/2014/main" id="{5C29B116-4F55-4F29-84F8-2899594C6E8C}"/>
                </a:ext>
              </a:extLst>
            </p:cNvPr>
            <p:cNvSpPr txBox="1"/>
            <p:nvPr/>
          </p:nvSpPr>
          <p:spPr>
            <a:xfrm>
              <a:off x="0" y="-47625"/>
              <a:ext cx="3488063" cy="453202"/>
            </a:xfrm>
            <a:prstGeom prst="rect">
              <a:avLst/>
            </a:prstGeom>
          </p:spPr>
          <p:txBody>
            <a:bodyPr lIns="0" tIns="0" rIns="0" bIns="0" rtlCol="0" anchor="t">
              <a:spAutoFit/>
            </a:bodyPr>
            <a:lstStyle/>
            <a:p>
              <a:pPr>
                <a:lnSpc>
                  <a:spcPts val="2940"/>
                </a:lnSpc>
              </a:pPr>
              <a:r>
                <a:rPr lang="en-US" sz="2000" spc="-21" dirty="0">
                  <a:solidFill>
                    <a:schemeClr val="bg1"/>
                  </a:solidFill>
                  <a:latin typeface="Gadugi" panose="020B0502040204020203" pitchFamily="34" charset="0"/>
                  <a:ea typeface="Gadugi" panose="020B0502040204020203" pitchFamily="34" charset="0"/>
                </a:rPr>
                <a:t>ANDREW FLEMING</a:t>
              </a:r>
            </a:p>
          </p:txBody>
        </p:sp>
      </p:grpSp>
      <p:grpSp>
        <p:nvGrpSpPr>
          <p:cNvPr id="37" name="Group 35">
            <a:extLst>
              <a:ext uri="{FF2B5EF4-FFF2-40B4-BE49-F238E27FC236}">
                <a16:creationId xmlns:a16="http://schemas.microsoft.com/office/drawing/2014/main" id="{DBDFC51B-60D2-4F33-B213-CDCD24251BAD}"/>
              </a:ext>
            </a:extLst>
          </p:cNvPr>
          <p:cNvGrpSpPr/>
          <p:nvPr/>
        </p:nvGrpSpPr>
        <p:grpSpPr>
          <a:xfrm>
            <a:off x="14510148" y="4741024"/>
            <a:ext cx="2616047" cy="774355"/>
            <a:chOff x="0" y="-47625"/>
            <a:chExt cx="3488063" cy="1032472"/>
          </a:xfrm>
        </p:grpSpPr>
        <p:sp>
          <p:nvSpPr>
            <p:cNvPr id="38" name="TextBox 36">
              <a:extLst>
                <a:ext uri="{FF2B5EF4-FFF2-40B4-BE49-F238E27FC236}">
                  <a16:creationId xmlns:a16="http://schemas.microsoft.com/office/drawing/2014/main" id="{7DEC9468-E815-4D15-88C7-871B82C32E1F}"/>
                </a:ext>
              </a:extLst>
            </p:cNvPr>
            <p:cNvSpPr txBox="1"/>
            <p:nvPr/>
          </p:nvSpPr>
          <p:spPr>
            <a:xfrm>
              <a:off x="0" y="564989"/>
              <a:ext cx="3488063" cy="419858"/>
            </a:xfrm>
            <a:prstGeom prst="rect">
              <a:avLst/>
            </a:prstGeom>
          </p:spPr>
          <p:txBody>
            <a:bodyPr lIns="0" tIns="0" rIns="0" bIns="0" rtlCol="0" anchor="t">
              <a:spAutoFit/>
            </a:bodyPr>
            <a:lstStyle/>
            <a:p>
              <a:pPr>
                <a:lnSpc>
                  <a:spcPts val="2660"/>
                </a:lnSpc>
              </a:pPr>
              <a:r>
                <a:rPr lang="en-US" sz="2000" spc="-19">
                  <a:solidFill>
                    <a:schemeClr val="bg1"/>
                  </a:solidFill>
                  <a:latin typeface="Gadugi" panose="020B0502040204020203" pitchFamily="34" charset="0"/>
                  <a:ea typeface="Gadugi" panose="020B0502040204020203" pitchFamily="34" charset="0"/>
                </a:rPr>
                <a:t>Senior Principal</a:t>
              </a:r>
            </a:p>
          </p:txBody>
        </p:sp>
        <p:sp>
          <p:nvSpPr>
            <p:cNvPr id="39" name="TextBox 37">
              <a:extLst>
                <a:ext uri="{FF2B5EF4-FFF2-40B4-BE49-F238E27FC236}">
                  <a16:creationId xmlns:a16="http://schemas.microsoft.com/office/drawing/2014/main" id="{1515B49B-532C-4ABA-87A1-DDD47070D575}"/>
                </a:ext>
              </a:extLst>
            </p:cNvPr>
            <p:cNvSpPr txBox="1"/>
            <p:nvPr/>
          </p:nvSpPr>
          <p:spPr>
            <a:xfrm>
              <a:off x="0" y="-47625"/>
              <a:ext cx="3488063" cy="453201"/>
            </a:xfrm>
            <a:prstGeom prst="rect">
              <a:avLst/>
            </a:prstGeom>
          </p:spPr>
          <p:txBody>
            <a:bodyPr lIns="0" tIns="0" rIns="0" bIns="0" rtlCol="0" anchor="t">
              <a:spAutoFit/>
            </a:bodyPr>
            <a:lstStyle/>
            <a:p>
              <a:pPr>
                <a:lnSpc>
                  <a:spcPts val="2940"/>
                </a:lnSpc>
              </a:pPr>
              <a:r>
                <a:rPr lang="en-US" sz="2000" spc="-21">
                  <a:solidFill>
                    <a:schemeClr val="bg1"/>
                  </a:solidFill>
                  <a:latin typeface="Gadugi" panose="020B0502040204020203" pitchFamily="34" charset="0"/>
                  <a:ea typeface="Gadugi" panose="020B0502040204020203" pitchFamily="34" charset="0"/>
                </a:rPr>
                <a:t>MARCUS ROMPTON</a:t>
              </a:r>
            </a:p>
          </p:txBody>
        </p:sp>
      </p:grpSp>
      <p:grpSp>
        <p:nvGrpSpPr>
          <p:cNvPr id="40" name="Group 38">
            <a:extLst>
              <a:ext uri="{FF2B5EF4-FFF2-40B4-BE49-F238E27FC236}">
                <a16:creationId xmlns:a16="http://schemas.microsoft.com/office/drawing/2014/main" id="{D9CE33F6-AB0B-4299-A522-CC7ACCF2AC2C}"/>
              </a:ext>
            </a:extLst>
          </p:cNvPr>
          <p:cNvGrpSpPr/>
          <p:nvPr/>
        </p:nvGrpSpPr>
        <p:grpSpPr>
          <a:xfrm>
            <a:off x="14510148" y="7692240"/>
            <a:ext cx="2616047" cy="774355"/>
            <a:chOff x="0" y="-47625"/>
            <a:chExt cx="3488063" cy="1032473"/>
          </a:xfrm>
        </p:grpSpPr>
        <p:sp>
          <p:nvSpPr>
            <p:cNvPr id="41" name="TextBox 39">
              <a:extLst>
                <a:ext uri="{FF2B5EF4-FFF2-40B4-BE49-F238E27FC236}">
                  <a16:creationId xmlns:a16="http://schemas.microsoft.com/office/drawing/2014/main" id="{FC2DF998-DC21-4179-9F3C-FA65E6FB045C}"/>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2000" spc="-19">
                  <a:solidFill>
                    <a:schemeClr val="bg1"/>
                  </a:solidFill>
                  <a:latin typeface="Gadugi" panose="020B0502040204020203" pitchFamily="34" charset="0"/>
                  <a:ea typeface="Gadugi" panose="020B0502040204020203" pitchFamily="34" charset="0"/>
                </a:rPr>
                <a:t>Data Analyst</a:t>
              </a:r>
            </a:p>
          </p:txBody>
        </p:sp>
        <p:sp>
          <p:nvSpPr>
            <p:cNvPr id="42" name="TextBox 40">
              <a:extLst>
                <a:ext uri="{FF2B5EF4-FFF2-40B4-BE49-F238E27FC236}">
                  <a16:creationId xmlns:a16="http://schemas.microsoft.com/office/drawing/2014/main" id="{B794422B-3E2A-49B5-9120-6FF708912AA6}"/>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000" spc="-21">
                  <a:solidFill>
                    <a:schemeClr val="bg1"/>
                  </a:solidFill>
                  <a:latin typeface="Gadugi" panose="020B0502040204020203" pitchFamily="34" charset="0"/>
                  <a:ea typeface="Gadugi" panose="020B0502040204020203" pitchFamily="34" charset="0"/>
                </a:rPr>
                <a:t>YOU</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858947" y="946666"/>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551894" y="4401409"/>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11997" y="4787860"/>
            <a:ext cx="1524324" cy="920073"/>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1" name="TextBox 40">
            <a:extLst>
              <a:ext uri="{FF2B5EF4-FFF2-40B4-BE49-F238E27FC236}">
                <a16:creationId xmlns:a16="http://schemas.microsoft.com/office/drawing/2014/main" id="{0DCA8AE4-BF75-44D2-A2AF-CE19525FA4D1}"/>
              </a:ext>
            </a:extLst>
          </p:cNvPr>
          <p:cNvSpPr txBox="1"/>
          <p:nvPr/>
        </p:nvSpPr>
        <p:spPr>
          <a:xfrm>
            <a:off x="3965347" y="1454169"/>
            <a:ext cx="3173094" cy="523220"/>
          </a:xfrm>
          <a:prstGeom prst="rect">
            <a:avLst/>
          </a:prstGeom>
          <a:noFill/>
        </p:spPr>
        <p:txBody>
          <a:bodyPr wrap="square" rtlCol="0">
            <a:spAutoFit/>
          </a:bodyPr>
          <a:lstStyle/>
          <a:p>
            <a:r>
              <a:rPr lang="en-US" sz="2800" dirty="0"/>
              <a:t>Data Understanding</a:t>
            </a:r>
            <a:endParaRPr lang="en-IN" sz="2800" dirty="0"/>
          </a:p>
        </p:txBody>
      </p:sp>
      <p:sp>
        <p:nvSpPr>
          <p:cNvPr id="42" name="TextBox 41">
            <a:extLst>
              <a:ext uri="{FF2B5EF4-FFF2-40B4-BE49-F238E27FC236}">
                <a16:creationId xmlns:a16="http://schemas.microsoft.com/office/drawing/2014/main" id="{ACC6E45E-6930-4738-B25C-F8E292E2995B}"/>
              </a:ext>
            </a:extLst>
          </p:cNvPr>
          <p:cNvSpPr txBox="1"/>
          <p:nvPr/>
        </p:nvSpPr>
        <p:spPr>
          <a:xfrm>
            <a:off x="5754535" y="2946896"/>
            <a:ext cx="3304643" cy="523220"/>
          </a:xfrm>
          <a:prstGeom prst="rect">
            <a:avLst/>
          </a:prstGeom>
          <a:noFill/>
        </p:spPr>
        <p:txBody>
          <a:bodyPr wrap="square" rtlCol="0">
            <a:spAutoFit/>
          </a:bodyPr>
          <a:lstStyle/>
          <a:p>
            <a:r>
              <a:rPr lang="en-US" sz="2800" dirty="0"/>
              <a:t>Data Cleaning</a:t>
            </a:r>
            <a:endParaRPr lang="en-IN" sz="2800" dirty="0"/>
          </a:p>
        </p:txBody>
      </p:sp>
      <p:sp>
        <p:nvSpPr>
          <p:cNvPr id="44" name="TextBox 43">
            <a:extLst>
              <a:ext uri="{FF2B5EF4-FFF2-40B4-BE49-F238E27FC236}">
                <a16:creationId xmlns:a16="http://schemas.microsoft.com/office/drawing/2014/main" id="{960CC164-D7D7-44BA-9240-97CAB6AD6A84}"/>
              </a:ext>
            </a:extLst>
          </p:cNvPr>
          <p:cNvSpPr txBox="1"/>
          <p:nvPr/>
        </p:nvSpPr>
        <p:spPr>
          <a:xfrm>
            <a:off x="7444031" y="4677765"/>
            <a:ext cx="2436102" cy="523220"/>
          </a:xfrm>
          <a:prstGeom prst="rect">
            <a:avLst/>
          </a:prstGeom>
          <a:noFill/>
        </p:spPr>
        <p:txBody>
          <a:bodyPr wrap="square" rtlCol="0">
            <a:spAutoFit/>
          </a:bodyPr>
          <a:lstStyle/>
          <a:p>
            <a:r>
              <a:rPr lang="en-US" sz="2800" dirty="0"/>
              <a:t>Data Modelling</a:t>
            </a:r>
            <a:endParaRPr lang="en-IN" sz="2800" dirty="0"/>
          </a:p>
        </p:txBody>
      </p:sp>
      <p:sp>
        <p:nvSpPr>
          <p:cNvPr id="45" name="TextBox 44">
            <a:extLst>
              <a:ext uri="{FF2B5EF4-FFF2-40B4-BE49-F238E27FC236}">
                <a16:creationId xmlns:a16="http://schemas.microsoft.com/office/drawing/2014/main" id="{6822E6E0-02E4-4ADD-92AF-57C3A8B8129E}"/>
              </a:ext>
            </a:extLst>
          </p:cNvPr>
          <p:cNvSpPr txBox="1"/>
          <p:nvPr/>
        </p:nvSpPr>
        <p:spPr>
          <a:xfrm>
            <a:off x="9442417" y="6305528"/>
            <a:ext cx="2899925" cy="523220"/>
          </a:xfrm>
          <a:prstGeom prst="rect">
            <a:avLst/>
          </a:prstGeom>
          <a:noFill/>
        </p:spPr>
        <p:txBody>
          <a:bodyPr wrap="square" rtlCol="0">
            <a:spAutoFit/>
          </a:bodyPr>
          <a:lstStyle/>
          <a:p>
            <a:r>
              <a:rPr lang="en-US" sz="2800" dirty="0"/>
              <a:t>Data Analysis</a:t>
            </a:r>
            <a:endParaRPr lang="en-IN" sz="2800" dirty="0"/>
          </a:p>
        </p:txBody>
      </p:sp>
      <p:sp>
        <p:nvSpPr>
          <p:cNvPr id="46" name="TextBox 45">
            <a:extLst>
              <a:ext uri="{FF2B5EF4-FFF2-40B4-BE49-F238E27FC236}">
                <a16:creationId xmlns:a16="http://schemas.microsoft.com/office/drawing/2014/main" id="{861C231E-88F3-44B9-8A26-06B654DDF079}"/>
              </a:ext>
            </a:extLst>
          </p:cNvPr>
          <p:cNvSpPr txBox="1"/>
          <p:nvPr/>
        </p:nvSpPr>
        <p:spPr>
          <a:xfrm>
            <a:off x="11337710" y="7770298"/>
            <a:ext cx="3886200" cy="954107"/>
          </a:xfrm>
          <a:prstGeom prst="rect">
            <a:avLst/>
          </a:prstGeom>
          <a:noFill/>
        </p:spPr>
        <p:txBody>
          <a:bodyPr wrap="square" rtlCol="0">
            <a:spAutoFit/>
          </a:bodyPr>
          <a:lstStyle/>
          <a:p>
            <a:r>
              <a:rPr lang="en-US" sz="2800" dirty="0"/>
              <a:t>Recommendation or Decision Making</a:t>
            </a:r>
            <a:endParaRPr 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989696" y="91422"/>
            <a:ext cx="4636129" cy="1231106"/>
          </a:xfrm>
          <a:prstGeom prst="rect">
            <a:avLst/>
          </a:prstGeom>
        </p:spPr>
        <p:txBody>
          <a:bodyPr lIns="0" tIns="0" rIns="0" bIns="0" rtlCol="0" anchor="t">
            <a:spAutoFit/>
          </a:bodyPr>
          <a:lstStyle/>
          <a:p>
            <a:pPr>
              <a:lnSpc>
                <a:spcPts val="9600"/>
              </a:lnSpc>
            </a:pPr>
            <a:r>
              <a:rPr lang="en-US" sz="8000" spc="-80" dirty="0">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a:extLst>
              <a:ext uri="{FF2B5EF4-FFF2-40B4-BE49-F238E27FC236}">
                <a16:creationId xmlns:a16="http://schemas.microsoft.com/office/drawing/2014/main" id="{9BC4CE20-6B7A-42BA-88E2-6CB8825C58EA}"/>
              </a:ext>
            </a:extLst>
          </p:cNvPr>
          <p:cNvPicPr>
            <a:picLocks noChangeAspect="1"/>
          </p:cNvPicPr>
          <p:nvPr/>
        </p:nvPicPr>
        <p:blipFill>
          <a:blip r:embed="rId7"/>
          <a:stretch>
            <a:fillRect/>
          </a:stretch>
        </p:blipFill>
        <p:spPr>
          <a:xfrm>
            <a:off x="6324600" y="952500"/>
            <a:ext cx="11734800" cy="9143999"/>
          </a:xfrm>
          <a:prstGeom prst="rect">
            <a:avLst/>
          </a:prstGeom>
        </p:spPr>
      </p:pic>
      <p:pic>
        <p:nvPicPr>
          <p:cNvPr id="17" name="Picture 16">
            <a:extLst>
              <a:ext uri="{FF2B5EF4-FFF2-40B4-BE49-F238E27FC236}">
                <a16:creationId xmlns:a16="http://schemas.microsoft.com/office/drawing/2014/main" id="{175C4064-AC08-404D-A7B4-2C6323CCFDA5}"/>
              </a:ext>
            </a:extLst>
          </p:cNvPr>
          <p:cNvPicPr>
            <a:picLocks noChangeAspect="1"/>
          </p:cNvPicPr>
          <p:nvPr/>
        </p:nvPicPr>
        <p:blipFill>
          <a:blip r:embed="rId8"/>
          <a:stretch>
            <a:fillRect/>
          </a:stretch>
        </p:blipFill>
        <p:spPr>
          <a:xfrm>
            <a:off x="517113" y="1999316"/>
            <a:ext cx="5462244" cy="81962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066EA36-B002-430E-ACE8-D3323C5074FC}"/>
              </a:ext>
            </a:extLst>
          </p:cNvPr>
          <p:cNvPicPr>
            <a:picLocks noChangeAspect="1"/>
          </p:cNvPicPr>
          <p:nvPr/>
        </p:nvPicPr>
        <p:blipFill>
          <a:blip r:embed="rId7"/>
          <a:stretch>
            <a:fillRect/>
          </a:stretch>
        </p:blipFill>
        <p:spPr>
          <a:xfrm>
            <a:off x="4038692" y="2511121"/>
            <a:ext cx="14007781" cy="7508994"/>
          </a:xfrm>
          <a:prstGeom prst="rect">
            <a:avLst/>
          </a:prstGeom>
        </p:spPr>
      </p:pic>
      <p:pic>
        <p:nvPicPr>
          <p:cNvPr id="30" name="Picture 29">
            <a:extLst>
              <a:ext uri="{FF2B5EF4-FFF2-40B4-BE49-F238E27FC236}">
                <a16:creationId xmlns:a16="http://schemas.microsoft.com/office/drawing/2014/main" id="{0702BCA0-564C-4A73-9F8E-848C0BCF8ABB}"/>
              </a:ext>
            </a:extLst>
          </p:cNvPr>
          <p:cNvPicPr>
            <a:picLocks noChangeAspect="1"/>
          </p:cNvPicPr>
          <p:nvPr/>
        </p:nvPicPr>
        <p:blipFill>
          <a:blip r:embed="rId8"/>
          <a:stretch>
            <a:fillRect/>
          </a:stretch>
        </p:blipFill>
        <p:spPr>
          <a:xfrm>
            <a:off x="3579602" y="746552"/>
            <a:ext cx="13245472" cy="13434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C0925A98-AF8D-4E88-B6AF-CF9FC8534424}"/>
              </a:ext>
            </a:extLst>
          </p:cNvPr>
          <p:cNvPicPr/>
          <p:nvPr/>
        </p:nvPicPr>
        <p:blipFill>
          <a:blip r:embed="rId7"/>
          <a:stretch>
            <a:fillRect/>
          </a:stretch>
        </p:blipFill>
        <p:spPr>
          <a:xfrm>
            <a:off x="5238261" y="737691"/>
            <a:ext cx="12518239" cy="6207012"/>
          </a:xfrm>
          <a:prstGeom prst="rect">
            <a:avLst/>
          </a:prstGeom>
        </p:spPr>
      </p:pic>
      <p:sp>
        <p:nvSpPr>
          <p:cNvPr id="32" name="Rectangle 4">
            <a:extLst>
              <a:ext uri="{FF2B5EF4-FFF2-40B4-BE49-F238E27FC236}">
                <a16:creationId xmlns:a16="http://schemas.microsoft.com/office/drawing/2014/main" id="{EBEA0386-0224-40AC-95F7-C705D4633A7F}"/>
              </a:ext>
            </a:extLst>
          </p:cNvPr>
          <p:cNvSpPr>
            <a:spLocks noChangeArrowheads="1"/>
          </p:cNvSpPr>
          <p:nvPr/>
        </p:nvSpPr>
        <p:spPr bwMode="auto">
          <a:xfrm>
            <a:off x="3741518" y="51571"/>
            <a:ext cx="1454648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rgbClr val="000000"/>
                </a:solidFill>
                <a:effectLst/>
                <a:latin typeface="Arial" panose="020B0604020202020204" pitchFamily="34" charset="0"/>
                <a:ea typeface="Segoe UI" panose="020B0502040204020203" pitchFamily="34" charset="0"/>
              </a:rPr>
              <a:t>         </a:t>
            </a:r>
            <a:r>
              <a:rPr kumimoji="0" lang="en-US" altLang="en-US" sz="4000" b="1" i="0" u="none" strike="noStrike" cap="none" normalizeH="0" baseline="0" dirty="0">
                <a:ln>
                  <a:noFill/>
                </a:ln>
                <a:solidFill>
                  <a:srgbClr val="000000"/>
                </a:solidFill>
                <a:effectLst/>
                <a:latin typeface="Arial" panose="020B0604020202020204" pitchFamily="34" charset="0"/>
                <a:ea typeface="Segoe UI" panose="020B0502040204020203" pitchFamily="34" charset="0"/>
              </a:rPr>
              <a:t>Contribution of Top 10 Names in every category.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4" name="Picture 33">
            <a:extLst>
              <a:ext uri="{FF2B5EF4-FFF2-40B4-BE49-F238E27FC236}">
                <a16:creationId xmlns:a16="http://schemas.microsoft.com/office/drawing/2014/main" id="{6F076F0B-EF7C-4C7C-87B0-16561952AC8A}"/>
              </a:ext>
            </a:extLst>
          </p:cNvPr>
          <p:cNvPicPr>
            <a:picLocks noChangeAspect="1"/>
          </p:cNvPicPr>
          <p:nvPr/>
        </p:nvPicPr>
        <p:blipFill>
          <a:blip r:embed="rId8"/>
          <a:stretch>
            <a:fillRect/>
          </a:stretch>
        </p:blipFill>
        <p:spPr>
          <a:xfrm>
            <a:off x="2771215" y="5730535"/>
            <a:ext cx="5220508" cy="4240490"/>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Slic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171</TotalTime>
  <Words>1585</Words>
  <Application>Microsoft Office PowerPoint</Application>
  <PresentationFormat>Custom</PresentationFormat>
  <Paragraphs>135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Clear Sans Regular Bold</vt:lpstr>
      <vt:lpstr>Century Gothic</vt:lpstr>
      <vt:lpstr>Wingdings 3</vt:lpstr>
      <vt:lpstr>Calibri</vt:lpstr>
      <vt:lpstr>Graphik Regular</vt:lpstr>
      <vt:lpstr>Gadugi</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Tanuj Sharma</cp:lastModifiedBy>
  <cp:revision>11</cp:revision>
  <dcterms:created xsi:type="dcterms:W3CDTF">2006-08-16T00:00:00Z</dcterms:created>
  <dcterms:modified xsi:type="dcterms:W3CDTF">2021-12-14T18:34:05Z</dcterms:modified>
  <dc:identifier>DAEhDyfaYKE</dc:identifier>
</cp:coreProperties>
</file>